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9"/>
  </p:handoutMasterIdLst>
  <p:sldIdLst>
    <p:sldId id="256" r:id="rId2"/>
    <p:sldId id="260" r:id="rId3"/>
    <p:sldId id="257" r:id="rId4"/>
    <p:sldId id="264" r:id="rId5"/>
    <p:sldId id="261" r:id="rId6"/>
    <p:sldId id="258" r:id="rId7"/>
    <p:sldId id="265" r:id="rId8"/>
    <p:sldId id="262" r:id="rId9"/>
    <p:sldId id="259" r:id="rId10"/>
    <p:sldId id="266" r:id="rId11"/>
    <p:sldId id="263" r:id="rId12"/>
    <p:sldId id="267" r:id="rId13"/>
    <p:sldId id="268" r:id="rId14"/>
    <p:sldId id="272" r:id="rId15"/>
    <p:sldId id="271" r:id="rId16"/>
    <p:sldId id="270"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1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229949F-98CD-4273-ADA3-42826B26CBD9}" type="datetimeFigureOut">
              <a:rPr lang="en-US" smtClean="0"/>
              <a:t>5/25/2011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342563-F526-4BDD-8870-D81C3212B2C7}"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3F02D7A-1F0B-45DC-9528-4E6CEAC9A3C7}" type="datetimeFigureOut">
              <a:rPr lang="en-US" smtClean="0"/>
              <a:pPr/>
              <a:t>5/25/2011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8B624A64-1284-446C-B27C-2470DEB31A98}"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F02D7A-1F0B-45DC-9528-4E6CEAC9A3C7}"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624A64-1284-446C-B27C-2470DEB31A9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F02D7A-1F0B-45DC-9528-4E6CEAC9A3C7}"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624A64-1284-446C-B27C-2470DEB31A9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3F02D7A-1F0B-45DC-9528-4E6CEAC9A3C7}" type="datetimeFigureOut">
              <a:rPr lang="en-US" smtClean="0"/>
              <a:pPr/>
              <a:t>5/25/2011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624A64-1284-446C-B27C-2470DEB31A98}"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3F02D7A-1F0B-45DC-9528-4E6CEAC9A3C7}" type="datetimeFigureOut">
              <a:rPr lang="en-US" smtClean="0"/>
              <a:pPr/>
              <a:t>5/25/2011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8B624A64-1284-446C-B27C-2470DEB31A9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3F02D7A-1F0B-45DC-9528-4E6CEAC9A3C7}" type="datetimeFigureOut">
              <a:rPr lang="en-US" smtClean="0"/>
              <a:pPr/>
              <a:t>5/25/2011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624A64-1284-446C-B27C-2470DEB31A98}"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3F02D7A-1F0B-45DC-9528-4E6CEAC9A3C7}" type="datetimeFigureOut">
              <a:rPr lang="en-US" smtClean="0"/>
              <a:pPr/>
              <a:t>5/25/2011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624A64-1284-446C-B27C-2470DEB31A98}"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F02D7A-1F0B-45DC-9528-4E6CEAC9A3C7}" type="datetimeFigureOut">
              <a:rPr lang="en-US" smtClean="0"/>
              <a:pPr/>
              <a:t>5/25/2011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624A64-1284-446C-B27C-2470DEB31A9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F02D7A-1F0B-45DC-9528-4E6CEAC9A3C7}" type="datetimeFigureOut">
              <a:rPr lang="en-US" smtClean="0"/>
              <a:pPr/>
              <a:t>5/25/2011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624A64-1284-446C-B27C-2470DEB31A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3F02D7A-1F0B-45DC-9528-4E6CEAC9A3C7}" type="datetimeFigureOut">
              <a:rPr lang="en-US" smtClean="0"/>
              <a:pPr/>
              <a:t>5/25/2011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624A64-1284-446C-B27C-2470DEB31A98}"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3F02D7A-1F0B-45DC-9528-4E6CEAC9A3C7}" type="datetimeFigureOut">
              <a:rPr lang="en-US" smtClean="0"/>
              <a:pPr/>
              <a:t>5/25/2011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8B624A64-1284-446C-B27C-2470DEB31A98}"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3F02D7A-1F0B-45DC-9528-4E6CEAC9A3C7}" type="datetimeFigureOut">
              <a:rPr lang="en-US" smtClean="0"/>
              <a:pPr/>
              <a:t>5/25/2011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B624A64-1284-446C-B27C-2470DEB31A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Sarah Beeson, Mike Levin, and Andy</a:t>
            </a:r>
            <a:endParaRPr lang="en-US" dirty="0"/>
          </a:p>
        </p:txBody>
      </p:sp>
      <p:sp>
        <p:nvSpPr>
          <p:cNvPr id="2" name="Title 1"/>
          <p:cNvSpPr>
            <a:spLocks noGrp="1"/>
          </p:cNvSpPr>
          <p:nvPr>
            <p:ph type="ctrTitle"/>
          </p:nvPr>
        </p:nvSpPr>
        <p:spPr/>
        <p:txBody>
          <a:bodyPr/>
          <a:lstStyle/>
          <a:p>
            <a:r>
              <a:rPr lang="en-US" dirty="0" smtClean="0"/>
              <a:t>Predicting Heights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Height vs. Length of the Hand</a:t>
            </a:r>
            <a:br>
              <a:rPr lang="en-US" dirty="0" smtClean="0"/>
            </a:br>
            <a:r>
              <a:rPr lang="en-US" dirty="0" smtClean="0"/>
              <a:t>Residual Plot</a:t>
            </a:r>
            <a:endParaRPr lang="en-US" dirty="0"/>
          </a:p>
        </p:txBody>
      </p:sp>
      <p:sp>
        <p:nvSpPr>
          <p:cNvPr id="3" name="Content Placeholder 2"/>
          <p:cNvSpPr>
            <a:spLocks noGrp="1"/>
          </p:cNvSpPr>
          <p:nvPr>
            <p:ph sz="quarter" idx="1"/>
          </p:nvPr>
        </p:nvSpPr>
        <p:spPr>
          <a:xfrm>
            <a:off x="457200" y="3733800"/>
            <a:ext cx="8229600" cy="2392363"/>
          </a:xfrm>
        </p:spPr>
        <p:txBody>
          <a:bodyPr/>
          <a:lstStyle/>
          <a:p>
            <a:r>
              <a:rPr lang="en-US" dirty="0" smtClean="0"/>
              <a:t>Scattered </a:t>
            </a:r>
          </a:p>
          <a:p>
            <a:r>
              <a:rPr lang="en-US" dirty="0" smtClean="0"/>
              <a:t>Good linear model</a:t>
            </a:r>
            <a:endParaRPr lang="en-US" dirty="0"/>
          </a:p>
        </p:txBody>
      </p:sp>
      <p:pic>
        <p:nvPicPr>
          <p:cNvPr id="7170" name="Picture 2"/>
          <p:cNvPicPr>
            <a:picLocks noChangeAspect="1" noChangeArrowheads="1"/>
          </p:cNvPicPr>
          <p:nvPr/>
        </p:nvPicPr>
        <p:blipFill>
          <a:blip r:embed="rId2" cstate="print"/>
          <a:srcRect t="4873"/>
          <a:stretch>
            <a:fillRect/>
          </a:stretch>
        </p:blipFill>
        <p:spPr bwMode="auto">
          <a:xfrm>
            <a:off x="0" y="1981200"/>
            <a:ext cx="9144000" cy="14874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Height vs. Length of the Hand</a:t>
            </a:r>
            <a:br>
              <a:rPr lang="en-US" dirty="0" smtClean="0"/>
            </a:br>
            <a:r>
              <a:rPr lang="en-US" dirty="0" smtClean="0"/>
              <a:t>by Gender</a:t>
            </a:r>
            <a:endParaRPr lang="en-US" dirty="0"/>
          </a:p>
        </p:txBody>
      </p:sp>
      <p:sp>
        <p:nvSpPr>
          <p:cNvPr id="3" name="Content Placeholder 2"/>
          <p:cNvSpPr>
            <a:spLocks noGrp="1"/>
          </p:cNvSpPr>
          <p:nvPr>
            <p:ph sz="quarter" idx="1"/>
          </p:nvPr>
        </p:nvSpPr>
        <p:spPr>
          <a:xfrm>
            <a:off x="457200" y="1600200"/>
            <a:ext cx="4572000" cy="4525963"/>
          </a:xfrm>
        </p:spPr>
        <p:txBody>
          <a:bodyPr/>
          <a:lstStyle/>
          <a:p>
            <a:r>
              <a:rPr lang="en-US" dirty="0" smtClean="0"/>
              <a:t>Females LSR line on the bottom; males on top</a:t>
            </a:r>
          </a:p>
          <a:p>
            <a:r>
              <a:rPr lang="en-US" dirty="0" smtClean="0"/>
              <a:t>Males tend to have longer hands than females</a:t>
            </a:r>
          </a:p>
          <a:p>
            <a:r>
              <a:rPr lang="en-US" dirty="0" smtClean="0"/>
              <a:t>Again, the LSR lines appear parallel</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5105400" y="1676400"/>
            <a:ext cx="3778526" cy="3208841"/>
          </a:xfrm>
          <a:prstGeom prst="rect">
            <a:avLst/>
          </a:prstGeom>
          <a:noFill/>
          <a:ln w="9525">
            <a:noFill/>
            <a:miter lim="800000"/>
            <a:headEnd/>
            <a:tailEnd/>
          </a:ln>
          <a:effectLst/>
        </p:spPr>
      </p:pic>
      <p:sp>
        <p:nvSpPr>
          <p:cNvPr id="5" name="TextBox 4"/>
          <p:cNvSpPr txBox="1"/>
          <p:nvPr/>
        </p:nvSpPr>
        <p:spPr>
          <a:xfrm>
            <a:off x="5029200" y="4953000"/>
            <a:ext cx="1981200" cy="1200329"/>
          </a:xfrm>
          <a:prstGeom prst="rect">
            <a:avLst/>
          </a:prstGeom>
          <a:noFill/>
        </p:spPr>
        <p:txBody>
          <a:bodyPr wrap="square" rtlCol="0">
            <a:spAutoFit/>
          </a:bodyPr>
          <a:lstStyle/>
          <a:p>
            <a:r>
              <a:rPr lang="en-US" dirty="0" smtClean="0"/>
              <a:t>Female:</a:t>
            </a:r>
          </a:p>
          <a:p>
            <a:pPr>
              <a:buFont typeface="Arial" pitchFamily="34" charset="0"/>
              <a:buChar char="•"/>
            </a:pPr>
            <a:r>
              <a:rPr lang="en-US" dirty="0" smtClean="0"/>
              <a:t>Linear</a:t>
            </a:r>
          </a:p>
          <a:p>
            <a:pPr>
              <a:buFont typeface="Arial" pitchFamily="34" charset="0"/>
              <a:buChar char="•"/>
            </a:pPr>
            <a:r>
              <a:rPr lang="en-US" dirty="0" smtClean="0"/>
              <a:t>Positive slope</a:t>
            </a:r>
          </a:p>
          <a:p>
            <a:pPr>
              <a:buFont typeface="Arial" pitchFamily="34" charset="0"/>
              <a:buChar char="•"/>
            </a:pPr>
            <a:r>
              <a:rPr lang="en-US" dirty="0" smtClean="0"/>
              <a:t>Moderate</a:t>
            </a:r>
          </a:p>
        </p:txBody>
      </p:sp>
      <p:sp>
        <p:nvSpPr>
          <p:cNvPr id="6" name="TextBox 5"/>
          <p:cNvSpPr txBox="1"/>
          <p:nvPr/>
        </p:nvSpPr>
        <p:spPr>
          <a:xfrm>
            <a:off x="6858000" y="4953000"/>
            <a:ext cx="1981200" cy="1200329"/>
          </a:xfrm>
          <a:prstGeom prst="rect">
            <a:avLst/>
          </a:prstGeom>
          <a:noFill/>
        </p:spPr>
        <p:txBody>
          <a:bodyPr wrap="square" rtlCol="0">
            <a:spAutoFit/>
          </a:bodyPr>
          <a:lstStyle/>
          <a:p>
            <a:r>
              <a:rPr lang="en-US" dirty="0" smtClean="0"/>
              <a:t>Male:</a:t>
            </a:r>
          </a:p>
          <a:p>
            <a:pPr>
              <a:buFont typeface="Arial" pitchFamily="34" charset="0"/>
              <a:buChar char="•"/>
            </a:pPr>
            <a:r>
              <a:rPr lang="en-US" dirty="0" smtClean="0"/>
              <a:t>Linear</a:t>
            </a:r>
          </a:p>
          <a:p>
            <a:pPr>
              <a:buFont typeface="Arial" pitchFamily="34" charset="0"/>
              <a:buChar char="•"/>
            </a:pPr>
            <a:r>
              <a:rPr lang="en-US" dirty="0" smtClean="0"/>
              <a:t>Positive slope</a:t>
            </a:r>
          </a:p>
          <a:p>
            <a:pPr>
              <a:buFont typeface="Arial" pitchFamily="34" charset="0"/>
              <a:buChar char="•"/>
            </a:pPr>
            <a:r>
              <a:rPr lang="en-US" dirty="0" smtClean="0"/>
              <a:t>Moderately strong</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Model</a:t>
            </a:r>
            <a:endParaRPr lang="en-US" dirty="0"/>
          </a:p>
        </p:txBody>
      </p:sp>
      <p:sp>
        <p:nvSpPr>
          <p:cNvPr id="3" name="Content Placeholder 2"/>
          <p:cNvSpPr>
            <a:spLocks noGrp="1"/>
          </p:cNvSpPr>
          <p:nvPr>
            <p:ph sz="quarter" idx="1"/>
          </p:nvPr>
        </p:nvSpPr>
        <p:spPr/>
        <p:txBody>
          <a:bodyPr/>
          <a:lstStyle/>
          <a:p>
            <a:r>
              <a:rPr lang="en-US" dirty="0" smtClean="0"/>
              <a:t>Our best model (LSLR) was the Height vs. Hand Length. This is the best because it has the highest correlation (.74) of our three graphs. It is also linear and has a positive slope.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325562"/>
          </a:xfrm>
        </p:spPr>
        <p:txBody>
          <a:bodyPr>
            <a:normAutofit fontScale="90000"/>
          </a:bodyPr>
          <a:lstStyle/>
          <a:p>
            <a:r>
              <a:rPr lang="en-US" sz="5000" dirty="0" smtClean="0"/>
              <a:t>Group Member’s Heights</a:t>
            </a:r>
            <a:r>
              <a:rPr lang="en-US" dirty="0" smtClean="0"/>
              <a:t/>
            </a:r>
            <a:br>
              <a:rPr lang="en-US" dirty="0" smtClean="0"/>
            </a:br>
            <a:r>
              <a:rPr lang="en-US" sz="3900" dirty="0" smtClean="0"/>
              <a:t>Height = 6.14Hand + 24.2</a:t>
            </a:r>
            <a:r>
              <a:rPr lang="en-US" dirty="0" smtClean="0"/>
              <a:t/>
            </a:r>
            <a:br>
              <a:rPr lang="en-US" dirty="0" smtClean="0"/>
            </a:br>
            <a:endParaRPr lang="en-US" dirty="0"/>
          </a:p>
        </p:txBody>
      </p:sp>
      <p:sp>
        <p:nvSpPr>
          <p:cNvPr id="3" name="Content Placeholder 2"/>
          <p:cNvSpPr>
            <a:spLocks noGrp="1"/>
          </p:cNvSpPr>
          <p:nvPr>
            <p:ph sz="quarter" idx="1"/>
          </p:nvPr>
        </p:nvSpPr>
        <p:spPr>
          <a:xfrm>
            <a:off x="533400" y="1676400"/>
            <a:ext cx="8229600" cy="4525963"/>
          </a:xfrm>
        </p:spPr>
        <p:txBody>
          <a:bodyPr>
            <a:normAutofit/>
          </a:bodyPr>
          <a:lstStyle/>
          <a:p>
            <a:r>
              <a:rPr lang="en-US" dirty="0" smtClean="0"/>
              <a:t>Mike= 68.715 inches (Actual height= 71 inches)</a:t>
            </a:r>
          </a:p>
          <a:p>
            <a:pPr lvl="1"/>
            <a:r>
              <a:rPr lang="en-US" dirty="0" smtClean="0"/>
              <a:t>Residual= 2.285 inches</a:t>
            </a:r>
          </a:p>
          <a:p>
            <a:pPr lvl="1"/>
            <a:endParaRPr lang="en-US" dirty="0" smtClean="0"/>
          </a:p>
          <a:p>
            <a:r>
              <a:rPr lang="en-US" dirty="0" smtClean="0"/>
              <a:t>Sarah= 67.18 inches (Actual height= 67)</a:t>
            </a:r>
          </a:p>
          <a:p>
            <a:pPr lvl="1"/>
            <a:r>
              <a:rPr lang="en-US" dirty="0" smtClean="0"/>
              <a:t>Residual= -0.18 inches</a:t>
            </a:r>
          </a:p>
          <a:p>
            <a:pPr lvl="1"/>
            <a:endParaRPr lang="en-US" dirty="0" smtClean="0"/>
          </a:p>
          <a:p>
            <a:r>
              <a:rPr lang="en-US" dirty="0" smtClean="0"/>
              <a:t>Andy= 65.645 inches (Actual height= 71.5)</a:t>
            </a:r>
          </a:p>
          <a:p>
            <a:pPr lvl="1"/>
            <a:r>
              <a:rPr lang="en-US" dirty="0" smtClean="0"/>
              <a:t>Residual= 5.855 inches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000" dirty="0" smtClean="0"/>
              <a:t>Teacher’s Predicted Heights</a:t>
            </a:r>
            <a:r>
              <a:rPr lang="en-US" dirty="0" smtClean="0"/>
              <a:t/>
            </a:r>
            <a:br>
              <a:rPr lang="en-US" dirty="0" smtClean="0"/>
            </a:br>
            <a:r>
              <a:rPr lang="en-US" sz="3900" dirty="0" smtClean="0"/>
              <a:t>Height = 6.14Hand + 24.2</a:t>
            </a:r>
            <a:endParaRPr lang="en-US" sz="3900" dirty="0"/>
          </a:p>
        </p:txBody>
      </p:sp>
      <p:sp>
        <p:nvSpPr>
          <p:cNvPr id="3" name="Content Placeholder 2"/>
          <p:cNvSpPr>
            <a:spLocks noGrp="1"/>
          </p:cNvSpPr>
          <p:nvPr>
            <p:ph sz="quarter" idx="1"/>
          </p:nvPr>
        </p:nvSpPr>
        <p:spPr/>
        <p:txBody>
          <a:bodyPr/>
          <a:lstStyle/>
          <a:p>
            <a:r>
              <a:rPr lang="en-US" dirty="0" smtClean="0"/>
              <a:t>Mrs. </a:t>
            </a:r>
            <a:r>
              <a:rPr lang="en-US" dirty="0" err="1" smtClean="0"/>
              <a:t>McNelis</a:t>
            </a:r>
            <a:r>
              <a:rPr lang="en-US" dirty="0" smtClean="0"/>
              <a:t>= 70.25 inches </a:t>
            </a:r>
          </a:p>
          <a:p>
            <a:pPr>
              <a:buNone/>
            </a:pPr>
            <a:endParaRPr lang="en-US" dirty="0" smtClean="0"/>
          </a:p>
          <a:p>
            <a:r>
              <a:rPr lang="en-US" dirty="0" smtClean="0"/>
              <a:t>Mrs. G= 65.645 inches</a:t>
            </a:r>
          </a:p>
          <a:p>
            <a:endParaRPr lang="en-US" dirty="0" smtClean="0"/>
          </a:p>
          <a:p>
            <a:r>
              <a:rPr lang="en-US" dirty="0" smtClean="0"/>
              <a:t>Mrs. V= 67.18 inches</a:t>
            </a:r>
          </a:p>
          <a:p>
            <a:endParaRPr lang="en-US" dirty="0" smtClean="0"/>
          </a:p>
          <a:p>
            <a:r>
              <a:rPr lang="en-US" dirty="0" smtClean="0"/>
              <a:t>Mrs. Arden= 64.11 inches</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Confidence in Predictions</a:t>
            </a:r>
            <a:endParaRPr lang="en-US" dirty="0"/>
          </a:p>
        </p:txBody>
      </p:sp>
      <p:sp>
        <p:nvSpPr>
          <p:cNvPr id="3" name="Content Placeholder 2"/>
          <p:cNvSpPr>
            <a:spLocks noGrp="1"/>
          </p:cNvSpPr>
          <p:nvPr>
            <p:ph sz="quarter" idx="1"/>
          </p:nvPr>
        </p:nvSpPr>
        <p:spPr/>
        <p:txBody>
          <a:bodyPr/>
          <a:lstStyle/>
          <a:p>
            <a:pPr>
              <a:buNone/>
            </a:pPr>
            <a:r>
              <a:rPr lang="en-US" dirty="0" smtClean="0"/>
              <a:t>We are not too confident in our prediction of the teachers heights because the residuals for our own heights were pretty large. Even though our correlation for the height vs. hand length plot (.74) was our strongest correlating plot, our predictions were pretty off besides Sarah’s prediction that only had a residual of   -.18 inches.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 and Error</a:t>
            </a:r>
            <a:endParaRPr lang="en-US" dirty="0"/>
          </a:p>
        </p:txBody>
      </p:sp>
      <p:sp>
        <p:nvSpPr>
          <p:cNvPr id="3" name="Content Placeholder 2"/>
          <p:cNvSpPr>
            <a:spLocks noGrp="1"/>
          </p:cNvSpPr>
          <p:nvPr>
            <p:ph sz="quarter" idx="1"/>
          </p:nvPr>
        </p:nvSpPr>
        <p:spPr/>
        <p:txBody>
          <a:bodyPr/>
          <a:lstStyle/>
          <a:p>
            <a:r>
              <a:rPr lang="en-US" dirty="0" smtClean="0"/>
              <a:t>Starting at the same spot on each hand</a:t>
            </a:r>
          </a:p>
          <a:p>
            <a:endParaRPr lang="en-US" dirty="0" smtClean="0"/>
          </a:p>
          <a:p>
            <a:r>
              <a:rPr lang="en-US" dirty="0" smtClean="0"/>
              <a:t>Whether the person is wearing socks or whether we measured around the sock</a:t>
            </a:r>
          </a:p>
          <a:p>
            <a:endParaRPr lang="en-US" dirty="0" smtClean="0"/>
          </a:p>
          <a:p>
            <a:r>
              <a:rPr lang="en-US" dirty="0" smtClean="0"/>
              <a:t>Where we started measuring on the nose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
          </p:nvPr>
        </p:nvSpPr>
        <p:spPr/>
        <p:txBody>
          <a:bodyPr/>
          <a:lstStyle/>
          <a:p>
            <a:pPr>
              <a:buNone/>
            </a:pPr>
            <a:r>
              <a:rPr lang="en-US" dirty="0" smtClean="0"/>
              <a:t>We found that the length of your hand, the length of your belly button to your nose and the circumference of your ankle have no association with your height. Each variable did not have a strong correlation, therefore it was difficult to have accurate predictions.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p:txBody>
          <a:bodyPr/>
          <a:lstStyle/>
          <a:p>
            <a:r>
              <a:rPr lang="en-US" dirty="0" smtClean="0"/>
              <a:t>What we measured:</a:t>
            </a:r>
          </a:p>
          <a:p>
            <a:pPr lvl="1"/>
            <a:r>
              <a:rPr lang="en-US" dirty="0" smtClean="0"/>
              <a:t>Length of the hand</a:t>
            </a:r>
          </a:p>
          <a:p>
            <a:pPr lvl="1"/>
            <a:r>
              <a:rPr lang="en-US" dirty="0" smtClean="0"/>
              <a:t>Length of nose to the belly button</a:t>
            </a:r>
          </a:p>
          <a:p>
            <a:pPr lvl="1"/>
            <a:r>
              <a:rPr lang="en-US" dirty="0" smtClean="0"/>
              <a:t>Circumference of the ankle</a:t>
            </a:r>
          </a:p>
          <a:p>
            <a:r>
              <a:rPr lang="en-US" dirty="0" smtClean="0"/>
              <a:t>Measured the hand from the bottom of the hand to the top of the middle finger</a:t>
            </a:r>
          </a:p>
          <a:p>
            <a:r>
              <a:rPr lang="en-US" dirty="0" smtClean="0"/>
              <a:t>Measured from the tip of the nose to the belly button</a:t>
            </a:r>
          </a:p>
          <a:p>
            <a:r>
              <a:rPr lang="en-US" dirty="0" smtClean="0"/>
              <a:t>Measured the circumference of the ankle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Height vs</a:t>
            </a:r>
            <a:r>
              <a:rPr lang="en-US" dirty="0" smtClean="0"/>
              <a:t>. Circumference of Ankles</a:t>
            </a:r>
            <a:endParaRPr lang="en-US" dirty="0"/>
          </a:p>
        </p:txBody>
      </p:sp>
      <p:sp>
        <p:nvSpPr>
          <p:cNvPr id="3" name="Content Placeholder 2"/>
          <p:cNvSpPr>
            <a:spLocks noGrp="1"/>
          </p:cNvSpPr>
          <p:nvPr>
            <p:ph sz="quarter" idx="1"/>
          </p:nvPr>
        </p:nvSpPr>
        <p:spPr>
          <a:xfrm>
            <a:off x="5029200" y="2667000"/>
            <a:ext cx="3810000" cy="1828800"/>
          </a:xfrm>
        </p:spPr>
        <p:txBody>
          <a:bodyPr/>
          <a:lstStyle/>
          <a:p>
            <a:r>
              <a:rPr lang="en-US" dirty="0" smtClean="0"/>
              <a:t>Linear</a:t>
            </a:r>
          </a:p>
          <a:p>
            <a:r>
              <a:rPr lang="en-US" dirty="0" smtClean="0"/>
              <a:t>Positive slope</a:t>
            </a:r>
          </a:p>
          <a:p>
            <a:r>
              <a:rPr lang="en-US" dirty="0" smtClean="0"/>
              <a:t>Moderate </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457200" y="1371600"/>
            <a:ext cx="4038600" cy="3470672"/>
          </a:xfrm>
          <a:prstGeom prst="rect">
            <a:avLst/>
          </a:prstGeom>
          <a:noFill/>
          <a:ln w="9525">
            <a:noFill/>
            <a:miter lim="800000"/>
            <a:headEnd/>
            <a:tailEnd/>
          </a:ln>
          <a:effectLst/>
        </p:spPr>
      </p:pic>
      <p:sp>
        <p:nvSpPr>
          <p:cNvPr id="5" name="TextBox 4"/>
          <p:cNvSpPr txBox="1"/>
          <p:nvPr/>
        </p:nvSpPr>
        <p:spPr>
          <a:xfrm>
            <a:off x="685800" y="4876800"/>
            <a:ext cx="3810000" cy="1200329"/>
          </a:xfrm>
          <a:prstGeom prst="rect">
            <a:avLst/>
          </a:prstGeom>
          <a:noFill/>
        </p:spPr>
        <p:txBody>
          <a:bodyPr wrap="square" rtlCol="0">
            <a:spAutoFit/>
          </a:bodyPr>
          <a:lstStyle/>
          <a:p>
            <a:r>
              <a:rPr lang="en-US" dirty="0" smtClean="0"/>
              <a:t>r= .52          r2= .27</a:t>
            </a:r>
          </a:p>
          <a:p>
            <a:r>
              <a:rPr lang="en-US" dirty="0" smtClean="0"/>
              <a:t>27% of the change in the height is due to the change in the circumference of the person’s ankle.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Height vs. Circumference of Ankle </a:t>
            </a:r>
            <a:br>
              <a:rPr lang="en-US" dirty="0" smtClean="0"/>
            </a:br>
            <a:r>
              <a:rPr lang="en-US" dirty="0" smtClean="0"/>
              <a:t>Residual Plot</a:t>
            </a:r>
            <a:endParaRPr lang="en-US" dirty="0"/>
          </a:p>
        </p:txBody>
      </p:sp>
      <p:sp>
        <p:nvSpPr>
          <p:cNvPr id="3" name="Content Placeholder 2"/>
          <p:cNvSpPr>
            <a:spLocks noGrp="1"/>
          </p:cNvSpPr>
          <p:nvPr>
            <p:ph sz="quarter" idx="1"/>
          </p:nvPr>
        </p:nvSpPr>
        <p:spPr>
          <a:xfrm>
            <a:off x="457200" y="3733800"/>
            <a:ext cx="8229600" cy="2392363"/>
          </a:xfrm>
        </p:spPr>
        <p:txBody>
          <a:bodyPr/>
          <a:lstStyle/>
          <a:p>
            <a:r>
              <a:rPr lang="en-US" dirty="0" smtClean="0"/>
              <a:t>Scattered</a:t>
            </a:r>
            <a:endParaRPr lang="en-US" dirty="0" smtClean="0"/>
          </a:p>
          <a:p>
            <a:r>
              <a:rPr lang="en-US" dirty="0" smtClean="0"/>
              <a:t>Good linear model</a:t>
            </a:r>
          </a:p>
        </p:txBody>
      </p:sp>
      <p:pic>
        <p:nvPicPr>
          <p:cNvPr id="5122" name="Picture 2"/>
          <p:cNvPicPr>
            <a:picLocks noChangeAspect="1" noChangeArrowheads="1"/>
          </p:cNvPicPr>
          <p:nvPr/>
        </p:nvPicPr>
        <p:blipFill>
          <a:blip r:embed="rId2" cstate="print"/>
          <a:srcRect t="4239"/>
          <a:stretch>
            <a:fillRect/>
          </a:stretch>
        </p:blipFill>
        <p:spPr bwMode="auto">
          <a:xfrm>
            <a:off x="1" y="2133600"/>
            <a:ext cx="9144000" cy="17214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Height vs. Circumference of Ankle</a:t>
            </a:r>
            <a:br>
              <a:rPr lang="en-US" dirty="0" smtClean="0"/>
            </a:br>
            <a:r>
              <a:rPr lang="en-US" dirty="0" smtClean="0"/>
              <a:t>by Gender</a:t>
            </a:r>
            <a:endParaRPr lang="en-US" dirty="0"/>
          </a:p>
        </p:txBody>
      </p:sp>
      <p:sp>
        <p:nvSpPr>
          <p:cNvPr id="3" name="Content Placeholder 2"/>
          <p:cNvSpPr>
            <a:spLocks noGrp="1"/>
          </p:cNvSpPr>
          <p:nvPr>
            <p:ph sz="quarter" idx="1"/>
          </p:nvPr>
        </p:nvSpPr>
        <p:spPr>
          <a:xfrm>
            <a:off x="5257800" y="1600200"/>
            <a:ext cx="3429000" cy="4525963"/>
          </a:xfrm>
        </p:spPr>
        <p:txBody>
          <a:bodyPr/>
          <a:lstStyle/>
          <a:p>
            <a:r>
              <a:rPr lang="en-US" dirty="0" smtClean="0"/>
              <a:t>Female LSR Line is on the bottom; male on the top</a:t>
            </a:r>
          </a:p>
          <a:p>
            <a:r>
              <a:rPr lang="en-US" dirty="0" smtClean="0"/>
              <a:t>Males were likely to have bigger ankles than females. </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52400" y="1524000"/>
            <a:ext cx="4918723" cy="3124200"/>
          </a:xfrm>
          <a:prstGeom prst="rect">
            <a:avLst/>
          </a:prstGeom>
          <a:noFill/>
          <a:ln w="9525">
            <a:noFill/>
            <a:miter lim="800000"/>
            <a:headEnd/>
            <a:tailEnd/>
          </a:ln>
          <a:effectLst/>
        </p:spPr>
      </p:pic>
      <p:sp>
        <p:nvSpPr>
          <p:cNvPr id="5" name="TextBox 4"/>
          <p:cNvSpPr txBox="1"/>
          <p:nvPr/>
        </p:nvSpPr>
        <p:spPr>
          <a:xfrm>
            <a:off x="228600" y="4800600"/>
            <a:ext cx="2057400" cy="1477328"/>
          </a:xfrm>
          <a:prstGeom prst="rect">
            <a:avLst/>
          </a:prstGeom>
          <a:noFill/>
        </p:spPr>
        <p:txBody>
          <a:bodyPr wrap="square" rtlCol="0">
            <a:spAutoFit/>
          </a:bodyPr>
          <a:lstStyle/>
          <a:p>
            <a:r>
              <a:rPr lang="en-US" dirty="0" smtClean="0"/>
              <a:t>Females:</a:t>
            </a:r>
          </a:p>
          <a:p>
            <a:pPr>
              <a:buFont typeface="Arial" pitchFamily="34" charset="0"/>
              <a:buChar char="•"/>
            </a:pPr>
            <a:r>
              <a:rPr lang="en-US" dirty="0" smtClean="0"/>
              <a:t>Scattered</a:t>
            </a:r>
          </a:p>
          <a:p>
            <a:pPr>
              <a:buFont typeface="Arial" pitchFamily="34" charset="0"/>
              <a:buChar char="•"/>
            </a:pPr>
            <a:r>
              <a:rPr lang="en-US" dirty="0" smtClean="0"/>
              <a:t>Positive slope</a:t>
            </a:r>
          </a:p>
          <a:p>
            <a:pPr>
              <a:buFont typeface="Arial" pitchFamily="34" charset="0"/>
              <a:buChar char="•"/>
            </a:pPr>
            <a:r>
              <a:rPr lang="en-US" dirty="0" smtClean="0"/>
              <a:t>Strong</a:t>
            </a:r>
          </a:p>
          <a:p>
            <a:pPr>
              <a:buFont typeface="Arial" pitchFamily="34" charset="0"/>
              <a:buChar char="•"/>
            </a:pPr>
            <a:endParaRPr lang="en-US" dirty="0"/>
          </a:p>
        </p:txBody>
      </p:sp>
      <p:sp>
        <p:nvSpPr>
          <p:cNvPr id="6" name="TextBox 5"/>
          <p:cNvSpPr txBox="1"/>
          <p:nvPr/>
        </p:nvSpPr>
        <p:spPr>
          <a:xfrm>
            <a:off x="2438400" y="4800600"/>
            <a:ext cx="2057400" cy="1477328"/>
          </a:xfrm>
          <a:prstGeom prst="rect">
            <a:avLst/>
          </a:prstGeom>
          <a:noFill/>
        </p:spPr>
        <p:txBody>
          <a:bodyPr wrap="square" rtlCol="0">
            <a:spAutoFit/>
          </a:bodyPr>
          <a:lstStyle/>
          <a:p>
            <a:r>
              <a:rPr lang="en-US" dirty="0" smtClean="0"/>
              <a:t>Males</a:t>
            </a:r>
          </a:p>
          <a:p>
            <a:pPr>
              <a:buFont typeface="Arial" pitchFamily="34" charset="0"/>
              <a:buChar char="•"/>
            </a:pPr>
            <a:r>
              <a:rPr lang="en-US" dirty="0" smtClean="0"/>
              <a:t>Scattered</a:t>
            </a:r>
          </a:p>
          <a:p>
            <a:pPr>
              <a:buFont typeface="Arial" pitchFamily="34" charset="0"/>
              <a:buChar char="•"/>
            </a:pPr>
            <a:r>
              <a:rPr lang="en-US" dirty="0" smtClean="0"/>
              <a:t>Positive slope</a:t>
            </a:r>
          </a:p>
          <a:p>
            <a:pPr>
              <a:buFont typeface="Arial" pitchFamily="34" charset="0"/>
              <a:buChar char="•"/>
            </a:pPr>
            <a:r>
              <a:rPr lang="en-US" dirty="0" smtClean="0"/>
              <a:t>Moderately weak</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Height vs. Length of the Nose to Belly </a:t>
            </a:r>
            <a:r>
              <a:rPr lang="en-US" dirty="0" smtClean="0"/>
              <a:t>B</a:t>
            </a:r>
            <a:r>
              <a:rPr lang="en-US" dirty="0" smtClean="0"/>
              <a:t>utton</a:t>
            </a:r>
            <a:endParaRPr lang="en-US" dirty="0"/>
          </a:p>
        </p:txBody>
      </p:sp>
      <p:sp>
        <p:nvSpPr>
          <p:cNvPr id="3" name="Content Placeholder 2"/>
          <p:cNvSpPr>
            <a:spLocks noGrp="1"/>
          </p:cNvSpPr>
          <p:nvPr>
            <p:ph sz="quarter" idx="1"/>
          </p:nvPr>
        </p:nvSpPr>
        <p:spPr>
          <a:xfrm>
            <a:off x="5029200" y="2895600"/>
            <a:ext cx="3886200" cy="2057400"/>
          </a:xfrm>
        </p:spPr>
        <p:txBody>
          <a:bodyPr/>
          <a:lstStyle/>
          <a:p>
            <a:r>
              <a:rPr lang="en-US" dirty="0" smtClean="0"/>
              <a:t>Linear</a:t>
            </a:r>
          </a:p>
          <a:p>
            <a:r>
              <a:rPr lang="en-US" dirty="0" smtClean="0"/>
              <a:t>Positive slope</a:t>
            </a:r>
          </a:p>
          <a:p>
            <a:r>
              <a:rPr lang="en-US" dirty="0" smtClean="0"/>
              <a:t>M</a:t>
            </a:r>
            <a:r>
              <a:rPr lang="en-US" dirty="0" smtClean="0"/>
              <a:t>oderate</a:t>
            </a:r>
          </a:p>
          <a:p>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304800" y="1447799"/>
            <a:ext cx="4191000" cy="3460955"/>
          </a:xfrm>
          <a:prstGeom prst="rect">
            <a:avLst/>
          </a:prstGeom>
          <a:noFill/>
          <a:ln w="9525">
            <a:noFill/>
            <a:miter lim="800000"/>
            <a:headEnd/>
            <a:tailEnd/>
          </a:ln>
          <a:effectLst/>
        </p:spPr>
      </p:pic>
      <p:sp>
        <p:nvSpPr>
          <p:cNvPr id="5" name="TextBox 4"/>
          <p:cNvSpPr txBox="1"/>
          <p:nvPr/>
        </p:nvSpPr>
        <p:spPr>
          <a:xfrm>
            <a:off x="381000" y="5029200"/>
            <a:ext cx="3962400" cy="1200329"/>
          </a:xfrm>
          <a:prstGeom prst="rect">
            <a:avLst/>
          </a:prstGeom>
          <a:noFill/>
        </p:spPr>
        <p:txBody>
          <a:bodyPr wrap="square" rtlCol="0">
            <a:spAutoFit/>
          </a:bodyPr>
          <a:lstStyle/>
          <a:p>
            <a:r>
              <a:rPr lang="en-US" dirty="0" smtClean="0"/>
              <a:t>r= .47             r2= .22</a:t>
            </a:r>
          </a:p>
          <a:p>
            <a:r>
              <a:rPr lang="en-US" dirty="0" smtClean="0"/>
              <a:t>22% of the change in the height is due to the change in the length from the person’s belly button to their nose.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Height vs. Length of Nose to Belly Button Residual Plot</a:t>
            </a:r>
            <a:endParaRPr lang="en-US" dirty="0"/>
          </a:p>
        </p:txBody>
      </p:sp>
      <p:sp>
        <p:nvSpPr>
          <p:cNvPr id="3" name="Content Placeholder 2"/>
          <p:cNvSpPr>
            <a:spLocks noGrp="1"/>
          </p:cNvSpPr>
          <p:nvPr>
            <p:ph sz="quarter" idx="1"/>
          </p:nvPr>
        </p:nvSpPr>
        <p:spPr>
          <a:xfrm>
            <a:off x="457200" y="3657600"/>
            <a:ext cx="8229600" cy="2468563"/>
          </a:xfrm>
        </p:spPr>
        <p:txBody>
          <a:bodyPr/>
          <a:lstStyle/>
          <a:p>
            <a:r>
              <a:rPr lang="en-US" dirty="0" smtClean="0"/>
              <a:t>Scattered</a:t>
            </a:r>
          </a:p>
          <a:p>
            <a:r>
              <a:rPr lang="en-US" dirty="0" smtClean="0"/>
              <a:t>Good linear model</a:t>
            </a:r>
            <a:endParaRPr lang="en-US" dirty="0"/>
          </a:p>
        </p:txBody>
      </p:sp>
      <p:pic>
        <p:nvPicPr>
          <p:cNvPr id="6146" name="Picture 2"/>
          <p:cNvPicPr>
            <a:picLocks noChangeAspect="1" noChangeArrowheads="1"/>
          </p:cNvPicPr>
          <p:nvPr/>
        </p:nvPicPr>
        <p:blipFill>
          <a:blip r:embed="rId2" cstate="print"/>
          <a:srcRect t="4167"/>
          <a:stretch>
            <a:fillRect/>
          </a:stretch>
        </p:blipFill>
        <p:spPr bwMode="auto">
          <a:xfrm>
            <a:off x="0" y="1828800"/>
            <a:ext cx="8973312"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Height vs. Length of the Nose to Belly Button by Gender</a:t>
            </a:r>
            <a:endParaRPr lang="en-US" dirty="0"/>
          </a:p>
        </p:txBody>
      </p:sp>
      <p:sp>
        <p:nvSpPr>
          <p:cNvPr id="3" name="Content Placeholder 2"/>
          <p:cNvSpPr>
            <a:spLocks noGrp="1"/>
          </p:cNvSpPr>
          <p:nvPr>
            <p:ph sz="quarter" idx="1"/>
          </p:nvPr>
        </p:nvSpPr>
        <p:spPr>
          <a:xfrm>
            <a:off x="457200" y="1600200"/>
            <a:ext cx="3886200" cy="4572000"/>
          </a:xfrm>
        </p:spPr>
        <p:txBody>
          <a:bodyPr>
            <a:normAutofit/>
          </a:bodyPr>
          <a:lstStyle/>
          <a:p>
            <a:r>
              <a:rPr lang="en-US" dirty="0" smtClean="0"/>
              <a:t>Female is on the bottom line; male on the top line</a:t>
            </a:r>
          </a:p>
          <a:p>
            <a:r>
              <a:rPr lang="en-US" dirty="0" smtClean="0"/>
              <a:t>Males were likely to have a longer distance between their nose and belly button</a:t>
            </a:r>
          </a:p>
          <a:p>
            <a:r>
              <a:rPr lang="en-US" dirty="0" smtClean="0"/>
              <a:t>The slopes for each are almost parallel</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4572000" y="1600200"/>
            <a:ext cx="4238625" cy="2952750"/>
          </a:xfrm>
          <a:prstGeom prst="rect">
            <a:avLst/>
          </a:prstGeom>
          <a:noFill/>
          <a:ln w="9525">
            <a:noFill/>
            <a:miter lim="800000"/>
            <a:headEnd/>
            <a:tailEnd/>
          </a:ln>
          <a:effectLst/>
        </p:spPr>
      </p:pic>
      <p:sp>
        <p:nvSpPr>
          <p:cNvPr id="6" name="TextBox 5"/>
          <p:cNvSpPr txBox="1"/>
          <p:nvPr/>
        </p:nvSpPr>
        <p:spPr>
          <a:xfrm>
            <a:off x="4648200" y="4648200"/>
            <a:ext cx="1600200" cy="1200329"/>
          </a:xfrm>
          <a:prstGeom prst="rect">
            <a:avLst/>
          </a:prstGeom>
          <a:noFill/>
        </p:spPr>
        <p:txBody>
          <a:bodyPr wrap="square" rtlCol="0">
            <a:spAutoFit/>
          </a:bodyPr>
          <a:lstStyle/>
          <a:p>
            <a:r>
              <a:rPr lang="en-US" dirty="0" smtClean="0"/>
              <a:t>Female:</a:t>
            </a:r>
          </a:p>
          <a:p>
            <a:pPr>
              <a:buFont typeface="Arial" pitchFamily="34" charset="0"/>
              <a:buChar char="•"/>
            </a:pPr>
            <a:r>
              <a:rPr lang="en-US" dirty="0" smtClean="0"/>
              <a:t>Linear</a:t>
            </a:r>
          </a:p>
          <a:p>
            <a:pPr>
              <a:buFont typeface="Arial" pitchFamily="34" charset="0"/>
              <a:buChar char="•"/>
            </a:pPr>
            <a:r>
              <a:rPr lang="en-US" dirty="0" smtClean="0"/>
              <a:t>Positive slope</a:t>
            </a:r>
          </a:p>
          <a:p>
            <a:pPr>
              <a:buFont typeface="Arial" pitchFamily="34" charset="0"/>
              <a:buChar char="•"/>
            </a:pPr>
            <a:r>
              <a:rPr lang="en-US" dirty="0" smtClean="0"/>
              <a:t>Weak</a:t>
            </a:r>
            <a:endParaRPr lang="en-US" dirty="0"/>
          </a:p>
        </p:txBody>
      </p:sp>
      <p:sp>
        <p:nvSpPr>
          <p:cNvPr id="7" name="TextBox 6"/>
          <p:cNvSpPr txBox="1"/>
          <p:nvPr/>
        </p:nvSpPr>
        <p:spPr>
          <a:xfrm>
            <a:off x="6477000" y="4648200"/>
            <a:ext cx="1600200" cy="1200329"/>
          </a:xfrm>
          <a:prstGeom prst="rect">
            <a:avLst/>
          </a:prstGeom>
          <a:noFill/>
        </p:spPr>
        <p:txBody>
          <a:bodyPr wrap="square" rtlCol="0">
            <a:spAutoFit/>
          </a:bodyPr>
          <a:lstStyle/>
          <a:p>
            <a:r>
              <a:rPr lang="en-US" dirty="0" smtClean="0"/>
              <a:t>Male:</a:t>
            </a:r>
          </a:p>
          <a:p>
            <a:pPr>
              <a:buFont typeface="Arial" pitchFamily="34" charset="0"/>
              <a:buChar char="•"/>
            </a:pPr>
            <a:r>
              <a:rPr lang="en-US" dirty="0" smtClean="0"/>
              <a:t>Linear</a:t>
            </a:r>
          </a:p>
          <a:p>
            <a:pPr>
              <a:buFont typeface="Arial" pitchFamily="34" charset="0"/>
              <a:buChar char="•"/>
            </a:pPr>
            <a:r>
              <a:rPr lang="en-US" dirty="0" smtClean="0"/>
              <a:t>Positive slope</a:t>
            </a:r>
          </a:p>
          <a:p>
            <a:pPr>
              <a:buFont typeface="Arial" pitchFamily="34" charset="0"/>
              <a:buChar char="•"/>
            </a:pPr>
            <a:r>
              <a:rPr lang="en-US" dirty="0" smtClean="0"/>
              <a:t>Moderate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Height vs. Length of the Hand</a:t>
            </a:r>
            <a:endParaRPr lang="en-US" dirty="0"/>
          </a:p>
        </p:txBody>
      </p:sp>
      <p:sp>
        <p:nvSpPr>
          <p:cNvPr id="3" name="Content Placeholder 2"/>
          <p:cNvSpPr>
            <a:spLocks noGrp="1"/>
          </p:cNvSpPr>
          <p:nvPr>
            <p:ph sz="quarter" idx="1"/>
          </p:nvPr>
        </p:nvSpPr>
        <p:spPr>
          <a:xfrm>
            <a:off x="5257800" y="2667000"/>
            <a:ext cx="3429000" cy="2590800"/>
          </a:xfrm>
        </p:spPr>
        <p:txBody>
          <a:bodyPr/>
          <a:lstStyle/>
          <a:p>
            <a:r>
              <a:rPr lang="en-US" dirty="0" smtClean="0"/>
              <a:t>Linear</a:t>
            </a:r>
          </a:p>
          <a:p>
            <a:r>
              <a:rPr lang="en-US" dirty="0" smtClean="0"/>
              <a:t>Positive slope</a:t>
            </a:r>
          </a:p>
          <a:p>
            <a:r>
              <a:rPr lang="en-US" dirty="0" smtClean="0"/>
              <a:t>Moderately strong</a:t>
            </a:r>
          </a:p>
        </p:txBody>
      </p:sp>
      <p:pic>
        <p:nvPicPr>
          <p:cNvPr id="3074" name="Picture 2"/>
          <p:cNvPicPr>
            <a:picLocks noChangeAspect="1" noChangeArrowheads="1"/>
          </p:cNvPicPr>
          <p:nvPr/>
        </p:nvPicPr>
        <p:blipFill>
          <a:blip r:embed="rId2" cstate="print"/>
          <a:srcRect/>
          <a:stretch>
            <a:fillRect/>
          </a:stretch>
        </p:blipFill>
        <p:spPr bwMode="auto">
          <a:xfrm>
            <a:off x="457200" y="1371600"/>
            <a:ext cx="4114800" cy="3360420"/>
          </a:xfrm>
          <a:prstGeom prst="rect">
            <a:avLst/>
          </a:prstGeom>
          <a:noFill/>
          <a:ln w="9525">
            <a:noFill/>
            <a:miter lim="800000"/>
            <a:headEnd/>
            <a:tailEnd/>
          </a:ln>
          <a:effectLst/>
        </p:spPr>
      </p:pic>
      <p:sp>
        <p:nvSpPr>
          <p:cNvPr id="5" name="TextBox 4"/>
          <p:cNvSpPr txBox="1"/>
          <p:nvPr/>
        </p:nvSpPr>
        <p:spPr>
          <a:xfrm>
            <a:off x="533400" y="4724400"/>
            <a:ext cx="4343400" cy="923330"/>
          </a:xfrm>
          <a:prstGeom prst="rect">
            <a:avLst/>
          </a:prstGeom>
          <a:noFill/>
        </p:spPr>
        <p:txBody>
          <a:bodyPr wrap="square" rtlCol="0">
            <a:spAutoFit/>
          </a:bodyPr>
          <a:lstStyle/>
          <a:p>
            <a:r>
              <a:rPr lang="en-US" dirty="0" smtClean="0"/>
              <a:t>r= .74                r2= .55</a:t>
            </a:r>
          </a:p>
          <a:p>
            <a:r>
              <a:rPr lang="en-US" dirty="0" smtClean="0"/>
              <a:t>55% of the change in the height is due to the change in the length of a person’s hand.</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77</TotalTime>
  <Words>632</Words>
  <Application>Microsoft Office PowerPoint</Application>
  <PresentationFormat>On-screen Show (4:3)</PresentationFormat>
  <Paragraphs>101</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Equity</vt:lpstr>
      <vt:lpstr>Predicting Heights</vt:lpstr>
      <vt:lpstr>Introduction</vt:lpstr>
      <vt:lpstr>Height vs. Circumference of Ankles</vt:lpstr>
      <vt:lpstr>Height vs. Circumference of Ankle  Residual Plot</vt:lpstr>
      <vt:lpstr>Height vs. Circumference of Ankle by Gender</vt:lpstr>
      <vt:lpstr>Height vs. Length of the Nose to Belly Button</vt:lpstr>
      <vt:lpstr>Height vs. Length of Nose to Belly Button Residual Plot</vt:lpstr>
      <vt:lpstr>Height vs. Length of the Nose to Belly Button by Gender</vt:lpstr>
      <vt:lpstr>Height vs. Length of the Hand</vt:lpstr>
      <vt:lpstr>Height vs. Length of the Hand Residual Plot</vt:lpstr>
      <vt:lpstr>Height vs. Length of the Hand by Gender</vt:lpstr>
      <vt:lpstr>Best Model</vt:lpstr>
      <vt:lpstr>Group Member’s Heights Height = 6.14Hand + 24.2 </vt:lpstr>
      <vt:lpstr>Teacher’s Predicted Heights Height = 6.14Hand + 24.2</vt:lpstr>
      <vt:lpstr>Confidence in Predictions</vt:lpstr>
      <vt:lpstr>Bias and Error</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Levin.M238</dc:creator>
  <cp:lastModifiedBy>Beeson.S727</cp:lastModifiedBy>
  <cp:revision>13</cp:revision>
  <dcterms:created xsi:type="dcterms:W3CDTF">2011-05-24T12:50:20Z</dcterms:created>
  <dcterms:modified xsi:type="dcterms:W3CDTF">2011-05-25T12:41:04Z</dcterms:modified>
</cp:coreProperties>
</file>